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TEAGA CHAVEZ, JOSE ROBERTO" userId="f5b8bf42-1f96-441c-9575-d4d3a1d894e4" providerId="ADAL" clId="{4006C120-6889-48FA-AF36-DCDE12F71208}"/>
    <pc:docChg chg="undo custSel modSld">
      <pc:chgData name="ARTEAGA CHAVEZ, JOSE ROBERTO" userId="f5b8bf42-1f96-441c-9575-d4d3a1d894e4" providerId="ADAL" clId="{4006C120-6889-48FA-AF36-DCDE12F71208}" dt="2024-01-26T19:58:15.463" v="193"/>
      <pc:docMkLst>
        <pc:docMk/>
      </pc:docMkLst>
      <pc:sldChg chg="modSp mod">
        <pc:chgData name="ARTEAGA CHAVEZ, JOSE ROBERTO" userId="f5b8bf42-1f96-441c-9575-d4d3a1d894e4" providerId="ADAL" clId="{4006C120-6889-48FA-AF36-DCDE12F71208}" dt="2024-01-26T19:56:32.442" v="191" actId="27636"/>
        <pc:sldMkLst>
          <pc:docMk/>
          <pc:sldMk cId="1743331277" sldId="256"/>
        </pc:sldMkLst>
        <pc:spChg chg="mod">
          <ac:chgData name="ARTEAGA CHAVEZ, JOSE ROBERTO" userId="f5b8bf42-1f96-441c-9575-d4d3a1d894e4" providerId="ADAL" clId="{4006C120-6889-48FA-AF36-DCDE12F71208}" dt="2024-01-26T19:56:09.989" v="165"/>
          <ac:spMkLst>
            <pc:docMk/>
            <pc:sldMk cId="1743331277" sldId="256"/>
            <ac:spMk id="2" creationId="{24456C8D-35DD-8BCD-2D34-B220091137C4}"/>
          </ac:spMkLst>
        </pc:spChg>
        <pc:spChg chg="mod">
          <ac:chgData name="ARTEAGA CHAVEZ, JOSE ROBERTO" userId="f5b8bf42-1f96-441c-9575-d4d3a1d894e4" providerId="ADAL" clId="{4006C120-6889-48FA-AF36-DCDE12F71208}" dt="2024-01-26T19:56:32.442" v="191" actId="27636"/>
          <ac:spMkLst>
            <pc:docMk/>
            <pc:sldMk cId="1743331277" sldId="256"/>
            <ac:spMk id="3" creationId="{270D541E-9BB8-7E05-7F1D-1E7F69133114}"/>
          </ac:spMkLst>
        </pc:spChg>
      </pc:sldChg>
      <pc:sldChg chg="modSp mod">
        <pc:chgData name="ARTEAGA CHAVEZ, JOSE ROBERTO" userId="f5b8bf42-1f96-441c-9575-d4d3a1d894e4" providerId="ADAL" clId="{4006C120-6889-48FA-AF36-DCDE12F71208}" dt="2024-01-26T19:57:09.562" v="192"/>
        <pc:sldMkLst>
          <pc:docMk/>
          <pc:sldMk cId="1897666099" sldId="257"/>
        </pc:sldMkLst>
        <pc:spChg chg="mod">
          <ac:chgData name="ARTEAGA CHAVEZ, JOSE ROBERTO" userId="f5b8bf42-1f96-441c-9575-d4d3a1d894e4" providerId="ADAL" clId="{4006C120-6889-48FA-AF36-DCDE12F71208}" dt="2024-01-26T19:57:09.562" v="192"/>
          <ac:spMkLst>
            <pc:docMk/>
            <pc:sldMk cId="1897666099" sldId="257"/>
            <ac:spMk id="2" creationId="{0834078C-4FE9-57D3-3D6D-187F9522D869}"/>
          </ac:spMkLst>
        </pc:spChg>
        <pc:spChg chg="mod">
          <ac:chgData name="ARTEAGA CHAVEZ, JOSE ROBERTO" userId="f5b8bf42-1f96-441c-9575-d4d3a1d894e4" providerId="ADAL" clId="{4006C120-6889-48FA-AF36-DCDE12F71208}" dt="2024-01-26T19:47:39.998" v="151" actId="20577"/>
          <ac:spMkLst>
            <pc:docMk/>
            <pc:sldMk cId="1897666099" sldId="257"/>
            <ac:spMk id="3" creationId="{7B98A27A-3E71-3D6F-C676-7099A5415086}"/>
          </ac:spMkLst>
        </pc:spChg>
      </pc:sldChg>
      <pc:sldChg chg="modSp mod">
        <pc:chgData name="ARTEAGA CHAVEZ, JOSE ROBERTO" userId="f5b8bf42-1f96-441c-9575-d4d3a1d894e4" providerId="ADAL" clId="{4006C120-6889-48FA-AF36-DCDE12F71208}" dt="2024-01-26T19:52:39.697" v="164" actId="27636"/>
        <pc:sldMkLst>
          <pc:docMk/>
          <pc:sldMk cId="524487854" sldId="258"/>
        </pc:sldMkLst>
        <pc:spChg chg="mod">
          <ac:chgData name="ARTEAGA CHAVEZ, JOSE ROBERTO" userId="f5b8bf42-1f96-441c-9575-d4d3a1d894e4" providerId="ADAL" clId="{4006C120-6889-48FA-AF36-DCDE12F71208}" dt="2024-01-26T19:51:04.808" v="154"/>
          <ac:spMkLst>
            <pc:docMk/>
            <pc:sldMk cId="524487854" sldId="258"/>
            <ac:spMk id="2" creationId="{5AA2B5BA-5CA8-17FD-6434-507C116D8441}"/>
          </ac:spMkLst>
        </pc:spChg>
        <pc:spChg chg="mod">
          <ac:chgData name="ARTEAGA CHAVEZ, JOSE ROBERTO" userId="f5b8bf42-1f96-441c-9575-d4d3a1d894e4" providerId="ADAL" clId="{4006C120-6889-48FA-AF36-DCDE12F71208}" dt="2024-01-26T19:52:39.697" v="164" actId="27636"/>
          <ac:spMkLst>
            <pc:docMk/>
            <pc:sldMk cId="524487854" sldId="258"/>
            <ac:spMk id="3" creationId="{05D4BC8D-B442-04EB-3FF3-DC4CDA2E74B3}"/>
          </ac:spMkLst>
        </pc:spChg>
      </pc:sldChg>
      <pc:sldChg chg="modSp mod">
        <pc:chgData name="ARTEAGA CHAVEZ, JOSE ROBERTO" userId="f5b8bf42-1f96-441c-9575-d4d3a1d894e4" providerId="ADAL" clId="{4006C120-6889-48FA-AF36-DCDE12F71208}" dt="2024-01-26T19:58:15.463" v="193"/>
        <pc:sldMkLst>
          <pc:docMk/>
          <pc:sldMk cId="3587808272" sldId="259"/>
        </pc:sldMkLst>
        <pc:spChg chg="mod">
          <ac:chgData name="ARTEAGA CHAVEZ, JOSE ROBERTO" userId="f5b8bf42-1f96-441c-9575-d4d3a1d894e4" providerId="ADAL" clId="{4006C120-6889-48FA-AF36-DCDE12F71208}" dt="2024-01-26T19:58:15.463" v="193"/>
          <ac:spMkLst>
            <pc:docMk/>
            <pc:sldMk cId="3587808272" sldId="259"/>
            <ac:spMk id="2" creationId="{F2ACFA55-9D85-D4A9-2458-9C9E8E7FB511}"/>
          </ac:spMkLst>
        </pc:spChg>
      </pc:sldChg>
    </pc:docChg>
  </pc:docChgLst>
</pc:chgInfo>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dirty="0"/>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‹Nº›</a:t>
            </a:fld>
            <a:endParaRPr lang="en-US"/>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5081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2069545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1094655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272130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1389126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3133742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334348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150561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966844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‹Nº›</a:t>
            </a:fld>
            <a:endParaRPr lang="en-US"/>
          </a:p>
        </p:txBody>
      </p:sp>
    </p:spTree>
    <p:extLst>
      <p:ext uri="{BB962C8B-B14F-4D97-AF65-F5344CB8AC3E}">
        <p14:creationId xmlns:p14="http://schemas.microsoft.com/office/powerpoint/2010/main" val="7053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fld id="{3CADBD16-5BFB-4D9F-9646-C75D1B53BBB6}" type="datetimeFigureOut">
              <a:rPr lang="en-US" smtClean="0"/>
              <a:t>1/26/2024</a:t>
            </a:fld>
            <a:endParaRPr lang="en-US"/>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‹Nº›</a:t>
            </a:fld>
            <a:endParaRPr lang="en-US"/>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dirty="0"/>
              <a:t>Click to edit Master title style</a:t>
            </a:r>
          </a:p>
        </p:txBody>
      </p:sp>
    </p:spTree>
    <p:extLst>
      <p:ext uri="{BB962C8B-B14F-4D97-AF65-F5344CB8AC3E}">
        <p14:creationId xmlns:p14="http://schemas.microsoft.com/office/powerpoint/2010/main" val="1140078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fld id="{3CADBD16-5BFB-4D9F-9646-C75D1B53BBB6}" type="datetimeFigureOut">
              <a:rPr lang="en-US" smtClean="0"/>
              <a:pPr/>
              <a:t>1/26/2024</a:t>
            </a:fld>
            <a:endParaRPr lang="en-US" dirty="0"/>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‹Nº›</a:t>
            </a:fld>
            <a:endParaRPr lang="en-US" dirty="0"/>
          </a:p>
        </p:txBody>
      </p:sp>
    </p:spTree>
    <p:extLst>
      <p:ext uri="{BB962C8B-B14F-4D97-AF65-F5344CB8AC3E}">
        <p14:creationId xmlns:p14="http://schemas.microsoft.com/office/powerpoint/2010/main" val="2683863702"/>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0C04237-153A-4A4F-A7E9-6926B66F8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ídeo 3" descr="Molécula circular">
            <a:extLst>
              <a:ext uri="{FF2B5EF4-FFF2-40B4-BE49-F238E27FC236}">
                <a16:creationId xmlns:a16="http://schemas.microsoft.com/office/drawing/2014/main" id="{F005D020-65F3-1D3B-A9BF-65E8858463F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3"/>
            <a:ext cx="12191980" cy="6858001"/>
          </a:xfrm>
          <a:prstGeom prst="rect">
            <a:avLst/>
          </a:prstGeom>
        </p:spPr>
      </p:pic>
      <p:sp>
        <p:nvSpPr>
          <p:cNvPr id="11" name="Freeform: Shape 10">
            <a:extLst>
              <a:ext uri="{FF2B5EF4-FFF2-40B4-BE49-F238E27FC236}">
                <a16:creationId xmlns:a16="http://schemas.microsoft.com/office/drawing/2014/main" id="{D19975AA-D532-4570-9193-6482D3F22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2235450" y="-2235450"/>
            <a:ext cx="6858000" cy="11328901"/>
          </a:xfrm>
          <a:custGeom>
            <a:avLst/>
            <a:gdLst>
              <a:gd name="connsiteX0" fmla="*/ 0 w 6858000"/>
              <a:gd name="connsiteY0" fmla="*/ 2229335 h 11328901"/>
              <a:gd name="connsiteX1" fmla="*/ 0 w 6858000"/>
              <a:gd name="connsiteY1" fmla="*/ 0 h 11328901"/>
              <a:gd name="connsiteX2" fmla="*/ 6858000 w 6858000"/>
              <a:gd name="connsiteY2" fmla="*/ 6010593 h 11328901"/>
              <a:gd name="connsiteX3" fmla="*/ 6858000 w 6858000"/>
              <a:gd name="connsiteY3" fmla="*/ 6052915 h 11328901"/>
              <a:gd name="connsiteX4" fmla="*/ 6858000 w 6858000"/>
              <a:gd name="connsiteY4" fmla="*/ 6052915 h 11328901"/>
              <a:gd name="connsiteX5" fmla="*/ 6858000 w 6858000"/>
              <a:gd name="connsiteY5" fmla="*/ 9053844 h 11328901"/>
              <a:gd name="connsiteX6" fmla="*/ 6858000 w 6858000"/>
              <a:gd name="connsiteY6" fmla="*/ 11328901 h 11328901"/>
              <a:gd name="connsiteX7" fmla="*/ 1 w 6858000"/>
              <a:gd name="connsiteY7" fmla="*/ 11328901 h 11328901"/>
              <a:gd name="connsiteX8" fmla="*/ 1 w 6858000"/>
              <a:gd name="connsiteY8" fmla="*/ 9359065 h 11328901"/>
              <a:gd name="connsiteX9" fmla="*/ 0 w 6858000"/>
              <a:gd name="connsiteY9" fmla="*/ 9359065 h 11328901"/>
              <a:gd name="connsiteX10" fmla="*/ 0 w 6858000"/>
              <a:gd name="connsiteY10" fmla="*/ 6535740 h 11328901"/>
              <a:gd name="connsiteX11" fmla="*/ 1 w 6858000"/>
              <a:gd name="connsiteY11" fmla="*/ 6535740 h 11328901"/>
              <a:gd name="connsiteX12" fmla="*/ 1 w 6858000"/>
              <a:gd name="connsiteY12" fmla="*/ 2229336 h 1132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11328901">
                <a:moveTo>
                  <a:pt x="0" y="2229335"/>
                </a:moveTo>
                <a:lnTo>
                  <a:pt x="0" y="0"/>
                </a:lnTo>
                <a:lnTo>
                  <a:pt x="6858000" y="6010593"/>
                </a:lnTo>
                <a:lnTo>
                  <a:pt x="6858000" y="6052915"/>
                </a:lnTo>
                <a:lnTo>
                  <a:pt x="6858000" y="6052915"/>
                </a:lnTo>
                <a:lnTo>
                  <a:pt x="6858000" y="9053844"/>
                </a:lnTo>
                <a:lnTo>
                  <a:pt x="6858000" y="11328901"/>
                </a:lnTo>
                <a:lnTo>
                  <a:pt x="1" y="11328901"/>
                </a:lnTo>
                <a:lnTo>
                  <a:pt x="1" y="9359065"/>
                </a:lnTo>
                <a:lnTo>
                  <a:pt x="0" y="9359065"/>
                </a:lnTo>
                <a:lnTo>
                  <a:pt x="0" y="6535740"/>
                </a:lnTo>
                <a:lnTo>
                  <a:pt x="1" y="6535740"/>
                </a:lnTo>
                <a:lnTo>
                  <a:pt x="1" y="2229336"/>
                </a:lnTo>
                <a:close/>
              </a:path>
            </a:pathLst>
          </a:custGeom>
          <a:solidFill>
            <a:srgbClr val="00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D7CA8974-7BA7-4828-89E2-6DAD7353BC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3854" y="1544347"/>
            <a:ext cx="4676439" cy="5313651"/>
          </a:xfrm>
          <a:custGeom>
            <a:avLst/>
            <a:gdLst>
              <a:gd name="connsiteX0" fmla="*/ 6846874 w 6846874"/>
              <a:gd name="connsiteY0" fmla="*/ 3021586 h 3021586"/>
              <a:gd name="connsiteX1" fmla="*/ 0 w 6846874"/>
              <a:gd name="connsiteY1" fmla="*/ 3021585 h 3021586"/>
              <a:gd name="connsiteX2" fmla="*/ 3399286 w 6846874"/>
              <a:gd name="connsiteY2" fmla="*/ 0 h 3021586"/>
              <a:gd name="connsiteX0" fmla="*/ 6846874 w 6846874"/>
              <a:gd name="connsiteY0" fmla="*/ 3016405 h 3016405"/>
              <a:gd name="connsiteX1" fmla="*/ 0 w 6846874"/>
              <a:gd name="connsiteY1" fmla="*/ 3016404 h 3016405"/>
              <a:gd name="connsiteX2" fmla="*/ 3425190 w 6846874"/>
              <a:gd name="connsiteY2" fmla="*/ 0 h 3016405"/>
              <a:gd name="connsiteX3" fmla="*/ 6846874 w 6846874"/>
              <a:gd name="connsiteY3" fmla="*/ 3016405 h 3016405"/>
              <a:gd name="connsiteX0" fmla="*/ 6846874 w 6846874"/>
              <a:gd name="connsiteY0" fmla="*/ 3055286 h 3055286"/>
              <a:gd name="connsiteX1" fmla="*/ 0 w 6846874"/>
              <a:gd name="connsiteY1" fmla="*/ 3055285 h 3055286"/>
              <a:gd name="connsiteX2" fmla="*/ 3425190 w 6846874"/>
              <a:gd name="connsiteY2" fmla="*/ 0 h 3055286"/>
              <a:gd name="connsiteX3" fmla="*/ 6846874 w 6846874"/>
              <a:gd name="connsiteY3" fmla="*/ 3055286 h 3055286"/>
              <a:gd name="connsiteX0" fmla="*/ 6846874 w 6846874"/>
              <a:gd name="connsiteY0" fmla="*/ 5422604 h 5422604"/>
              <a:gd name="connsiteX1" fmla="*/ 0 w 6846874"/>
              <a:gd name="connsiteY1" fmla="*/ 5422603 h 5422604"/>
              <a:gd name="connsiteX2" fmla="*/ 6839561 w 6846874"/>
              <a:gd name="connsiteY2" fmla="*/ 0 h 5422604"/>
              <a:gd name="connsiteX3" fmla="*/ 6846874 w 6846874"/>
              <a:gd name="connsiteY3" fmla="*/ 5422604 h 5422604"/>
            </a:gdLst>
            <a:ahLst/>
            <a:cxnLst>
              <a:cxn ang="0">
                <a:pos x="connsiteX0" y="connsiteY0"/>
              </a:cxn>
              <a:cxn ang="0">
                <a:pos x="connsiteX1" y="connsiteY1"/>
              </a:cxn>
              <a:cxn ang="0">
                <a:pos x="connsiteX2" y="connsiteY2"/>
              </a:cxn>
              <a:cxn ang="0">
                <a:pos x="connsiteX3" y="connsiteY3"/>
              </a:cxn>
            </a:cxnLst>
            <a:rect l="l" t="t" r="r" b="b"/>
            <a:pathLst>
              <a:path w="6846874" h="5422604">
                <a:moveTo>
                  <a:pt x="6846874" y="5422604"/>
                </a:moveTo>
                <a:lnTo>
                  <a:pt x="0" y="5422603"/>
                </a:lnTo>
                <a:lnTo>
                  <a:pt x="6839561" y="0"/>
                </a:lnTo>
                <a:cubicBezTo>
                  <a:pt x="6841999" y="1807535"/>
                  <a:pt x="6844436" y="3615069"/>
                  <a:pt x="6846874" y="5422604"/>
                </a:cubicBezTo>
                <a:close/>
              </a:path>
            </a:pathLst>
          </a:custGeom>
          <a:solidFill>
            <a:schemeClr val="bg2">
              <a:alpha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24456C8D-35DD-8BCD-2D34-B220091137C4}"/>
              </a:ext>
            </a:extLst>
          </p:cNvPr>
          <p:cNvSpPr>
            <a:spLocks noGrp="1"/>
          </p:cNvSpPr>
          <p:nvPr>
            <p:ph type="ctrTitle"/>
          </p:nvPr>
        </p:nvSpPr>
        <p:spPr>
          <a:xfrm>
            <a:off x="1143001" y="1181101"/>
            <a:ext cx="6657108" cy="2832404"/>
          </a:xfrm>
        </p:spPr>
        <p:txBody>
          <a:bodyPr>
            <a:normAutofit/>
          </a:bodyPr>
          <a:lstStyle/>
          <a:p>
            <a:r>
              <a:rPr lang="ja-JP" altLang="en-US" dirty="0">
                <a:solidFill>
                  <a:srgbClr val="FFFFFF"/>
                </a:solidFill>
              </a:rPr>
              <a:t>遺伝的アルゴリズム</a:t>
            </a:r>
            <a:endParaRPr lang="es-MX" dirty="0">
              <a:solidFill>
                <a:srgbClr val="FFFFFF"/>
              </a:solidFill>
            </a:endParaRPr>
          </a:p>
        </p:txBody>
      </p:sp>
      <p:sp>
        <p:nvSpPr>
          <p:cNvPr id="3" name="Subtítulo 2">
            <a:extLst>
              <a:ext uri="{FF2B5EF4-FFF2-40B4-BE49-F238E27FC236}">
                <a16:creationId xmlns:a16="http://schemas.microsoft.com/office/drawing/2014/main" id="{270D541E-9BB8-7E05-7F1D-1E7F69133114}"/>
              </a:ext>
            </a:extLst>
          </p:cNvPr>
          <p:cNvSpPr>
            <a:spLocks noGrp="1"/>
          </p:cNvSpPr>
          <p:nvPr>
            <p:ph type="subTitle" idx="1"/>
          </p:nvPr>
        </p:nvSpPr>
        <p:spPr>
          <a:xfrm>
            <a:off x="1143001" y="4013506"/>
            <a:ext cx="4952999" cy="2021534"/>
          </a:xfrm>
        </p:spPr>
        <p:txBody>
          <a:bodyPr anchor="b">
            <a:normAutofit/>
          </a:bodyPr>
          <a:lstStyle/>
          <a:p>
            <a:r>
              <a:rPr lang="es-MX" dirty="0">
                <a:solidFill>
                  <a:srgbClr val="FFFFFF"/>
                </a:solidFill>
              </a:rPr>
              <a:t>José Roberto Arteaga Chávez</a:t>
            </a:r>
          </a:p>
          <a:p>
            <a:r>
              <a:rPr lang="es-MX" dirty="0">
                <a:solidFill>
                  <a:srgbClr val="FFFFFF"/>
                </a:solidFill>
              </a:rPr>
              <a:t>Ubaldo Becerril Barrera</a:t>
            </a:r>
          </a:p>
          <a:p>
            <a:r>
              <a:rPr lang="es-MX" dirty="0">
                <a:solidFill>
                  <a:srgbClr val="FFFFFF"/>
                </a:solidFill>
              </a:rPr>
              <a:t>Felipe de Jesús Becerra Bedoy</a:t>
            </a:r>
          </a:p>
          <a:p>
            <a:r>
              <a:rPr lang="es-MX" dirty="0">
                <a:solidFill>
                  <a:srgbClr val="FFFFFF"/>
                </a:solidFill>
              </a:rPr>
              <a:t>Salma Betsabeth Flores Pérez</a:t>
            </a:r>
          </a:p>
          <a:p>
            <a:r>
              <a:rPr lang="es-MX" dirty="0">
                <a:solidFill>
                  <a:srgbClr val="FFFFFF"/>
                </a:solidFill>
              </a:rPr>
              <a:t>Susana Berenice Pérez </a:t>
            </a:r>
            <a:r>
              <a:rPr lang="es-MX" dirty="0" err="1">
                <a:solidFill>
                  <a:srgbClr val="FFFFFF"/>
                </a:solidFill>
              </a:rPr>
              <a:t>Gutierrez</a:t>
            </a:r>
            <a:endParaRPr lang="es-MX" dirty="0">
              <a:solidFill>
                <a:srgbClr val="FFFFFF"/>
              </a:solidFill>
            </a:endParaRPr>
          </a:p>
        </p:txBody>
      </p:sp>
    </p:spTree>
    <p:extLst>
      <p:ext uri="{BB962C8B-B14F-4D97-AF65-F5344CB8AC3E}">
        <p14:creationId xmlns:p14="http://schemas.microsoft.com/office/powerpoint/2010/main" val="1743331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34078C-4FE9-57D3-3D6D-187F9522D869}"/>
              </a:ext>
            </a:extLst>
          </p:cNvPr>
          <p:cNvSpPr>
            <a:spLocks noGrp="1"/>
          </p:cNvSpPr>
          <p:nvPr>
            <p:ph type="title"/>
          </p:nvPr>
        </p:nvSpPr>
        <p:spPr/>
        <p:txBody>
          <a:bodyPr/>
          <a:lstStyle/>
          <a:p>
            <a:pPr algn="ctr"/>
            <a:r>
              <a:rPr lang="ja-JP" altLang="en-US" dirty="0"/>
              <a:t>遺伝的アルゴリズムとは何ですか</a:t>
            </a:r>
            <a:r>
              <a:rPr lang="en-US" altLang="ja-JP" dirty="0"/>
              <a:t>?</a:t>
            </a:r>
            <a:endParaRPr lang="es-MX" dirty="0"/>
          </a:p>
        </p:txBody>
      </p:sp>
      <p:sp>
        <p:nvSpPr>
          <p:cNvPr id="3" name="Marcador de contenido 2">
            <a:extLst>
              <a:ext uri="{FF2B5EF4-FFF2-40B4-BE49-F238E27FC236}">
                <a16:creationId xmlns:a16="http://schemas.microsoft.com/office/drawing/2014/main" id="{7B98A27A-3E71-3D6F-C676-7099A5415086}"/>
              </a:ext>
            </a:extLst>
          </p:cNvPr>
          <p:cNvSpPr>
            <a:spLocks noGrp="1"/>
          </p:cNvSpPr>
          <p:nvPr>
            <p:ph idx="1"/>
          </p:nvPr>
        </p:nvSpPr>
        <p:spPr/>
        <p:txBody>
          <a:bodyPr>
            <a:normAutofit fontScale="55000" lnSpcReduction="20000"/>
          </a:bodyPr>
          <a:lstStyle/>
          <a:p>
            <a:pPr algn="l"/>
            <a:r>
              <a:rPr lang="ja-JP" altLang="en-US" sz="1900" b="1" i="0" dirty="0">
                <a:effectLst/>
                <a:latin typeface="+mj-lt"/>
              </a:rPr>
              <a:t>遺伝的アルゴリズム</a:t>
            </a:r>
            <a:r>
              <a:rPr lang="ja-JP" altLang="en-US" sz="1900" b="0" i="0" dirty="0">
                <a:effectLst/>
                <a:latin typeface="+mj-lt"/>
              </a:rPr>
              <a:t>は、自然選択と遺伝学の原則に基づいた最適化と探索の技術です（</a:t>
            </a:r>
            <a:r>
              <a:rPr lang="en-US" altLang="ja-JP" sz="1900" b="0" i="0" dirty="0" err="1">
                <a:effectLst/>
                <a:latin typeface="+mj-lt"/>
              </a:rPr>
              <a:t>Rabanal</a:t>
            </a:r>
            <a:r>
              <a:rPr lang="ja-JP" altLang="en-US" sz="1900" b="0" i="0" dirty="0">
                <a:effectLst/>
                <a:latin typeface="+mj-lt"/>
              </a:rPr>
              <a:t>、</a:t>
            </a:r>
            <a:r>
              <a:rPr lang="en-US" altLang="ja-JP" sz="1900" b="0" i="0" dirty="0">
                <a:effectLst/>
                <a:latin typeface="+mj-lt"/>
              </a:rPr>
              <a:t>Rodríguez</a:t>
            </a:r>
            <a:r>
              <a:rPr lang="ja-JP" altLang="en-US" sz="1900" b="0" i="0" dirty="0">
                <a:effectLst/>
                <a:latin typeface="+mj-lt"/>
              </a:rPr>
              <a:t>＆</a:t>
            </a:r>
            <a:r>
              <a:rPr lang="en-US" altLang="ja-JP" sz="1900" b="0" i="0" dirty="0">
                <a:effectLst/>
                <a:latin typeface="+mj-lt"/>
              </a:rPr>
              <a:t>Rubio</a:t>
            </a:r>
            <a:r>
              <a:rPr lang="ja-JP" altLang="en-US" sz="1900" b="0" i="0" dirty="0">
                <a:effectLst/>
                <a:latin typeface="+mj-lt"/>
              </a:rPr>
              <a:t>、</a:t>
            </a:r>
            <a:r>
              <a:rPr lang="en-US" altLang="ja-JP" sz="1900" b="0" i="0" dirty="0">
                <a:effectLst/>
                <a:latin typeface="+mj-lt"/>
              </a:rPr>
              <a:t>2007</a:t>
            </a:r>
            <a:r>
              <a:rPr lang="ja-JP" altLang="en-US" sz="1900" b="0" i="0" dirty="0">
                <a:effectLst/>
                <a:latin typeface="+mj-lt"/>
              </a:rPr>
              <a:t>。これは</a:t>
            </a:r>
            <a:r>
              <a:rPr lang="en-US" altLang="ja-JP" sz="1900" b="0" i="0" dirty="0">
                <a:effectLst/>
                <a:latin typeface="+mj-lt"/>
              </a:rPr>
              <a:t>1970</a:t>
            </a:r>
            <a:r>
              <a:rPr lang="ja-JP" altLang="en-US" sz="1900" b="0" i="0" dirty="0">
                <a:effectLst/>
                <a:latin typeface="+mj-lt"/>
              </a:rPr>
              <a:t>年代に</a:t>
            </a:r>
            <a:r>
              <a:rPr lang="en-US" altLang="ja-JP" sz="1900" b="1" i="0" dirty="0">
                <a:effectLst/>
                <a:latin typeface="+mj-lt"/>
              </a:rPr>
              <a:t>John Holland</a:t>
            </a:r>
            <a:r>
              <a:rPr lang="ja-JP" altLang="en-US" sz="1900" b="0" i="0" dirty="0">
                <a:effectLst/>
                <a:latin typeface="+mj-lt"/>
              </a:rPr>
              <a:t>によって開発され、最適または準最適な解を探求するために複雑な問題を解決するために使用されています（</a:t>
            </a:r>
            <a:r>
              <a:rPr lang="en-US" altLang="ja-JP" sz="1900" b="0" i="0" dirty="0">
                <a:effectLst/>
                <a:latin typeface="+mj-lt"/>
              </a:rPr>
              <a:t>Whitley</a:t>
            </a:r>
            <a:r>
              <a:rPr lang="ja-JP" altLang="en-US" sz="1900" b="0" i="0" dirty="0">
                <a:effectLst/>
                <a:latin typeface="+mj-lt"/>
              </a:rPr>
              <a:t>、</a:t>
            </a:r>
            <a:r>
              <a:rPr lang="en-US" altLang="ja-JP" sz="1900" b="0" i="0" dirty="0">
                <a:effectLst/>
                <a:latin typeface="+mj-lt"/>
              </a:rPr>
              <a:t>1994. </a:t>
            </a:r>
            <a:r>
              <a:rPr lang="ja-JP" altLang="en-US" sz="1900" b="0" i="0" dirty="0">
                <a:effectLst/>
                <a:latin typeface="+mj-lt"/>
              </a:rPr>
              <a:t>遺伝的アルゴリズムは、機械学習、データベース、ロボットの動きの計画、パターン認識、予測など、多岐にわたるアプリケーションで使用されています。 このアルゴリズムは、自然界の進化プロセスを模倣し、適応度に基づく選択プロセスを受ける集団の進化をシミュレートします。突然変異も含めて、個体はランダムに変化させられ、適応度の高い個体は「より良い」子孫を生み出します。遺伝的アルゴリズムは、高度な最適化問題を解決するための強力なツールとして広く活用されています。 遺伝的アルゴリズムは、日本の新幹線の性能最適化から</a:t>
            </a:r>
            <a:r>
              <a:rPr lang="en-US" altLang="ja-JP" sz="1900" b="0" i="0" dirty="0">
                <a:effectLst/>
                <a:latin typeface="+mj-lt"/>
              </a:rPr>
              <a:t>Linux</a:t>
            </a:r>
            <a:r>
              <a:rPr lang="ja-JP" altLang="en-US" sz="1900" b="0" i="0" dirty="0">
                <a:effectLst/>
                <a:latin typeface="+mj-lt"/>
              </a:rPr>
              <a:t>アプリケーションの開発、映画制作まで、さまざまな分野で活用されています。また、遺伝的アルゴリズムは、自然選択と進化の原則に基づいて、問題の解決に向けて進化的なアプローチを提供しています。</a:t>
            </a:r>
          </a:p>
          <a:p>
            <a:endParaRPr lang="es-ES" dirty="0"/>
          </a:p>
          <a:p>
            <a:pPr algn="l"/>
            <a:r>
              <a:rPr lang="ja-JP" altLang="en-US" b="1" i="0" dirty="0">
                <a:effectLst/>
              </a:rPr>
              <a:t>遺伝的アルゴリズム</a:t>
            </a:r>
            <a:r>
              <a:rPr lang="ja-JP" altLang="en-US" b="0" i="0" dirty="0">
                <a:effectLst/>
              </a:rPr>
              <a:t>は、初期の個体集団を作成し、それらが潜在的な解を表すものであり、最も適した個体を選択し、複数の世代を経て改良された子孫を生み出すために再結合を行うことで機能します（</a:t>
            </a:r>
            <a:r>
              <a:rPr lang="en-US" altLang="ja-JP" b="0" i="0" dirty="0">
                <a:effectLst/>
              </a:rPr>
              <a:t>Mitchell</a:t>
            </a:r>
            <a:r>
              <a:rPr lang="ja-JP" altLang="en-US" b="0" i="0" dirty="0">
                <a:effectLst/>
              </a:rPr>
              <a:t>、</a:t>
            </a:r>
            <a:r>
              <a:rPr lang="en-US" altLang="ja-JP" b="0" i="0" dirty="0">
                <a:effectLst/>
              </a:rPr>
              <a:t>1998</a:t>
            </a:r>
            <a:r>
              <a:rPr lang="ja-JP" altLang="en-US" b="0" i="0" dirty="0">
                <a:effectLst/>
              </a:rPr>
              <a:t>年。各個体は通常、バイナリ文字列で表される</a:t>
            </a:r>
            <a:r>
              <a:rPr lang="ja-JP" altLang="en-US" b="1" i="0" dirty="0">
                <a:effectLst/>
              </a:rPr>
              <a:t>染色体</a:t>
            </a:r>
            <a:r>
              <a:rPr lang="ja-JP" altLang="en-US" b="0" i="0" dirty="0">
                <a:effectLst/>
              </a:rPr>
              <a:t>によってコード化されています。 遺伝的アルゴリズムは、自然界の進化プロセスを模倣し、適応度に基づく選択プロセスを受ける集団の進化をシミュレートします。突然変異も含めて、個体はランダムに変化させられ、適応度の高い個体は「より良い」子孫を生み出します。遺伝的アルゴリズムは、高度な最適化問題を解決するための強力なツールとして広く活用されています。 遺伝的アルゴリズムは、日本の新幹線の性能最適化から</a:t>
            </a:r>
            <a:r>
              <a:rPr lang="en-US" altLang="ja-JP" b="0" i="0" dirty="0">
                <a:effectLst/>
              </a:rPr>
              <a:t>Linux</a:t>
            </a:r>
            <a:r>
              <a:rPr lang="ja-JP" altLang="en-US" b="0" i="0" dirty="0">
                <a:effectLst/>
              </a:rPr>
              <a:t>アプリケーションの開発、映画制作まで、さまざまな分野で活用されています また、遺伝的アルゴリズムは、自然選択と進化の原則に基づいて、問題の解決に向けて進化的なアプローチを提供しています 。</a:t>
            </a:r>
          </a:p>
        </p:txBody>
      </p:sp>
    </p:spTree>
    <p:extLst>
      <p:ext uri="{BB962C8B-B14F-4D97-AF65-F5344CB8AC3E}">
        <p14:creationId xmlns:p14="http://schemas.microsoft.com/office/powerpoint/2010/main" val="1897666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A294778-47A8-4EEF-9689-F6964D44D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BD2A511A-065F-489D-9CF0-FEF36143A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5318060" y="0"/>
            <a:ext cx="6885325" cy="6858000"/>
          </a:xfrm>
          <a:custGeom>
            <a:avLst/>
            <a:gdLst>
              <a:gd name="connsiteX0" fmla="*/ 4456883 w 6885325"/>
              <a:gd name="connsiteY0" fmla="*/ 6858000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4456884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9" fmla="*/ 4456884 w 6885325"/>
              <a:gd name="connsiteY9"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4070876 h 6858000"/>
              <a:gd name="connsiteX8" fmla="*/ 6885325 w 6885325"/>
              <a:gd name="connsiteY8"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4 w 6885325"/>
              <a:gd name="connsiteY6" fmla="*/ 4070877 h 6858000"/>
              <a:gd name="connsiteX7" fmla="*/ 6885325 w 6885325"/>
              <a:gd name="connsiteY7"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4 w 6885325"/>
              <a:gd name="connsiteY5" fmla="*/ 1545582 h 6858000"/>
              <a:gd name="connsiteX6" fmla="*/ 6885325 w 6885325"/>
              <a:gd name="connsiteY6"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1545581 h 6858000"/>
              <a:gd name="connsiteX5" fmla="*/ 6885325 w 6885325"/>
              <a:gd name="connsiteY5" fmla="*/ 6857999 h 6858000"/>
              <a:gd name="connsiteX0" fmla="*/ 6885325 w 6885325"/>
              <a:gd name="connsiteY0" fmla="*/ 6857999 h 6858000"/>
              <a:gd name="connsiteX1" fmla="*/ 0 w 6885325"/>
              <a:gd name="connsiteY1" fmla="*/ 6858000 h 6858000"/>
              <a:gd name="connsiteX2" fmla="*/ 6010592 w 6885325"/>
              <a:gd name="connsiteY2" fmla="*/ 0 h 6858000"/>
              <a:gd name="connsiteX3" fmla="*/ 6885325 w 6885325"/>
              <a:gd name="connsiteY3" fmla="*/ 0 h 6858000"/>
              <a:gd name="connsiteX4" fmla="*/ 6885325 w 6885325"/>
              <a:gd name="connsiteY4" fmla="*/ 6857999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5325" h="6858000">
                <a:moveTo>
                  <a:pt x="6885325" y="6857999"/>
                </a:moveTo>
                <a:lnTo>
                  <a:pt x="0" y="6858000"/>
                </a:lnTo>
                <a:lnTo>
                  <a:pt x="6010592" y="0"/>
                </a:lnTo>
                <a:lnTo>
                  <a:pt x="6885325" y="0"/>
                </a:lnTo>
                <a:lnTo>
                  <a:pt x="6885325" y="6857999"/>
                </a:ln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6F626582-88CC-4CA0-8BC6-94550FF9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317267" cy="6858000"/>
          </a:xfrm>
          <a:custGeom>
            <a:avLst/>
            <a:gdLst>
              <a:gd name="connsiteX0" fmla="*/ 0 w 11317267"/>
              <a:gd name="connsiteY0" fmla="*/ 0 h 6858000"/>
              <a:gd name="connsiteX1" fmla="*/ 11317267 w 11317267"/>
              <a:gd name="connsiteY1" fmla="*/ 0 h 6858000"/>
              <a:gd name="connsiteX2" fmla="*/ 5306679 w 11317267"/>
              <a:gd name="connsiteY2" fmla="*/ 6857996 h 6858000"/>
              <a:gd name="connsiteX3" fmla="*/ 5306677 w 11317267"/>
              <a:gd name="connsiteY3" fmla="*/ 6857998 h 6858000"/>
              <a:gd name="connsiteX4" fmla="*/ 5306675 w 11317267"/>
              <a:gd name="connsiteY4" fmla="*/ 6858000 h 6858000"/>
              <a:gd name="connsiteX5" fmla="*/ 0 w 1131726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17267" h="6858000">
                <a:moveTo>
                  <a:pt x="0" y="0"/>
                </a:moveTo>
                <a:lnTo>
                  <a:pt x="11317267" y="0"/>
                </a:lnTo>
                <a:lnTo>
                  <a:pt x="5306679" y="6857996"/>
                </a:lnTo>
                <a:cubicBezTo>
                  <a:pt x="5306679" y="6857997"/>
                  <a:pt x="5306677" y="6857997"/>
                  <a:pt x="5306677" y="6857998"/>
                </a:cubicBezTo>
                <a:lnTo>
                  <a:pt x="5306675"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5AA2B5BA-5CA8-17FD-6434-507C116D8441}"/>
              </a:ext>
            </a:extLst>
          </p:cNvPr>
          <p:cNvSpPr>
            <a:spLocks noGrp="1"/>
          </p:cNvSpPr>
          <p:nvPr>
            <p:ph type="title"/>
          </p:nvPr>
        </p:nvSpPr>
        <p:spPr>
          <a:xfrm>
            <a:off x="1143000" y="872937"/>
            <a:ext cx="7492285" cy="1360898"/>
          </a:xfrm>
        </p:spPr>
        <p:txBody>
          <a:bodyPr>
            <a:normAutofit/>
          </a:bodyPr>
          <a:lstStyle/>
          <a:p>
            <a:r>
              <a:rPr lang="ja-JP" altLang="en-US" dirty="0"/>
              <a:t>アプリケーション</a:t>
            </a:r>
            <a:endParaRPr lang="es-MX" dirty="0"/>
          </a:p>
        </p:txBody>
      </p:sp>
      <p:sp>
        <p:nvSpPr>
          <p:cNvPr id="3" name="Marcador de contenido 2">
            <a:extLst>
              <a:ext uri="{FF2B5EF4-FFF2-40B4-BE49-F238E27FC236}">
                <a16:creationId xmlns:a16="http://schemas.microsoft.com/office/drawing/2014/main" id="{05D4BC8D-B442-04EB-3FF3-DC4CDA2E74B3}"/>
              </a:ext>
            </a:extLst>
          </p:cNvPr>
          <p:cNvSpPr>
            <a:spLocks noGrp="1"/>
          </p:cNvSpPr>
          <p:nvPr>
            <p:ph idx="1"/>
          </p:nvPr>
        </p:nvSpPr>
        <p:spPr>
          <a:xfrm>
            <a:off x="1143001" y="2332028"/>
            <a:ext cx="5115812" cy="3653035"/>
          </a:xfrm>
        </p:spPr>
        <p:txBody>
          <a:bodyPr>
            <a:normAutofit lnSpcReduction="10000"/>
          </a:bodyPr>
          <a:lstStyle/>
          <a:p>
            <a:pPr>
              <a:lnSpc>
                <a:spcPct val="110000"/>
              </a:lnSpc>
            </a:pPr>
            <a:r>
              <a:rPr lang="ja-JP" altLang="en-US" sz="1900" dirty="0"/>
              <a:t>これらは、数値最適化、機械学習、自動化、バイオインフォマティクス、産業などのさまざまな分野に応用されています。 使用例としては次のようなものがあります</a:t>
            </a:r>
            <a:r>
              <a:rPr lang="en-US" altLang="ja-JP" sz="1900" dirty="0"/>
              <a:t>:</a:t>
            </a:r>
          </a:p>
          <a:p>
            <a:pPr marL="0" indent="0">
              <a:lnSpc>
                <a:spcPct val="110000"/>
              </a:lnSpc>
              <a:buNone/>
            </a:pPr>
            <a:endParaRPr lang="es-ES" sz="1900" dirty="0"/>
          </a:p>
          <a:p>
            <a:pPr>
              <a:lnSpc>
                <a:spcPct val="110000"/>
              </a:lnSpc>
            </a:pPr>
            <a:r>
              <a:rPr lang="ja-JP" altLang="en-US" sz="1900" dirty="0"/>
              <a:t>スケジュールやスタッフのシフトを設計します。</a:t>
            </a:r>
            <a:endParaRPr lang="en-US" altLang="ja-JP" sz="1900" dirty="0"/>
          </a:p>
          <a:p>
            <a:pPr>
              <a:lnSpc>
                <a:spcPct val="110000"/>
              </a:lnSpc>
            </a:pPr>
            <a:r>
              <a:rPr lang="ja-JP" altLang="en-US" sz="1900" dirty="0"/>
              <a:t>電気通信ネットワークの設計。</a:t>
            </a:r>
            <a:endParaRPr lang="en-US" altLang="ja-JP" sz="1900" dirty="0"/>
          </a:p>
          <a:p>
            <a:pPr>
              <a:lnSpc>
                <a:spcPct val="110000"/>
              </a:lnSpc>
            </a:pPr>
            <a:r>
              <a:rPr lang="ja-JP" altLang="en-US" sz="1900" dirty="0"/>
              <a:t>財務戦略の策定。</a:t>
            </a:r>
            <a:endParaRPr lang="en-US" altLang="ja-JP" sz="1900" dirty="0"/>
          </a:p>
          <a:p>
            <a:pPr>
              <a:lnSpc>
                <a:spcPct val="110000"/>
              </a:lnSpc>
            </a:pPr>
            <a:r>
              <a:rPr lang="ja-JP" altLang="en-US" sz="1900" dirty="0"/>
              <a:t>制御システムの設計。</a:t>
            </a:r>
            <a:endParaRPr lang="es-MX" sz="1900" dirty="0"/>
          </a:p>
        </p:txBody>
      </p:sp>
      <p:pic>
        <p:nvPicPr>
          <p:cNvPr id="4" name="Imagen 3">
            <a:extLst>
              <a:ext uri="{FF2B5EF4-FFF2-40B4-BE49-F238E27FC236}">
                <a16:creationId xmlns:a16="http://schemas.microsoft.com/office/drawing/2014/main" id="{BB9E53CE-980D-51C0-9410-AF12EEF77EA5}"/>
              </a:ext>
            </a:extLst>
          </p:cNvPr>
          <p:cNvPicPr>
            <a:picLocks noChangeAspect="1"/>
          </p:cNvPicPr>
          <p:nvPr/>
        </p:nvPicPr>
        <p:blipFill>
          <a:blip r:embed="rId2"/>
          <a:stretch>
            <a:fillRect/>
          </a:stretch>
        </p:blipFill>
        <p:spPr>
          <a:xfrm>
            <a:off x="8353486" y="3629429"/>
            <a:ext cx="3183661" cy="2384672"/>
          </a:xfrm>
          <a:prstGeom prst="rect">
            <a:avLst/>
          </a:prstGeom>
        </p:spPr>
      </p:pic>
    </p:spTree>
    <p:extLst>
      <p:ext uri="{BB962C8B-B14F-4D97-AF65-F5344CB8AC3E}">
        <p14:creationId xmlns:p14="http://schemas.microsoft.com/office/powerpoint/2010/main" val="524487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ACFA55-9D85-D4A9-2458-9C9E8E7FB511}"/>
              </a:ext>
            </a:extLst>
          </p:cNvPr>
          <p:cNvSpPr>
            <a:spLocks noGrp="1"/>
          </p:cNvSpPr>
          <p:nvPr>
            <p:ph type="title"/>
          </p:nvPr>
        </p:nvSpPr>
        <p:spPr/>
        <p:txBody>
          <a:bodyPr/>
          <a:lstStyle/>
          <a:p>
            <a:pPr algn="ctr"/>
            <a:r>
              <a:rPr lang="ja-JP" altLang="en-US" dirty="0"/>
              <a:t>参考文献</a:t>
            </a:r>
            <a:endParaRPr lang="es-MX" dirty="0"/>
          </a:p>
        </p:txBody>
      </p:sp>
      <p:sp>
        <p:nvSpPr>
          <p:cNvPr id="3" name="Marcador de contenido 2">
            <a:extLst>
              <a:ext uri="{FF2B5EF4-FFF2-40B4-BE49-F238E27FC236}">
                <a16:creationId xmlns:a16="http://schemas.microsoft.com/office/drawing/2014/main" id="{FE47D9FE-DA74-DC87-F7C2-4D3ED1168293}"/>
              </a:ext>
            </a:extLst>
          </p:cNvPr>
          <p:cNvSpPr>
            <a:spLocks noGrp="1"/>
          </p:cNvSpPr>
          <p:nvPr>
            <p:ph idx="1"/>
          </p:nvPr>
        </p:nvSpPr>
        <p:spPr/>
        <p:txBody>
          <a:bodyPr/>
          <a:lstStyle/>
          <a:p>
            <a:pPr algn="l"/>
            <a:r>
              <a:rPr lang="es-MX" b="0" i="0" dirty="0" err="1">
                <a:effectLst/>
                <a:latin typeface="-apple-system"/>
              </a:rPr>
              <a:t>Deb</a:t>
            </a:r>
            <a:r>
              <a:rPr lang="es-MX" b="0" i="0" dirty="0">
                <a:effectLst/>
                <a:latin typeface="-apple-system"/>
              </a:rPr>
              <a:t>, K. (2014). </a:t>
            </a:r>
            <a:r>
              <a:rPr lang="es-MX" b="0" i="0" dirty="0" err="1">
                <a:effectLst/>
                <a:latin typeface="-apple-system"/>
              </a:rPr>
              <a:t>Multi-objective</a:t>
            </a:r>
            <a:r>
              <a:rPr lang="es-MX" b="0" i="0" dirty="0">
                <a:effectLst/>
                <a:latin typeface="-apple-system"/>
              </a:rPr>
              <a:t> </a:t>
            </a:r>
            <a:r>
              <a:rPr lang="es-MX" b="0" i="0" dirty="0" err="1">
                <a:effectLst/>
                <a:latin typeface="-apple-system"/>
              </a:rPr>
              <a:t>optimization</a:t>
            </a:r>
            <a:r>
              <a:rPr lang="es-MX" b="0" i="0" dirty="0">
                <a:effectLst/>
                <a:latin typeface="-apple-system"/>
              </a:rPr>
              <a:t> </a:t>
            </a:r>
            <a:r>
              <a:rPr lang="es-MX" b="0" i="0" dirty="0" err="1">
                <a:effectLst/>
                <a:latin typeface="-apple-system"/>
              </a:rPr>
              <a:t>using</a:t>
            </a:r>
            <a:r>
              <a:rPr lang="es-MX" b="0" i="0" dirty="0">
                <a:effectLst/>
                <a:latin typeface="-apple-system"/>
              </a:rPr>
              <a:t> </a:t>
            </a:r>
            <a:r>
              <a:rPr lang="es-MX" b="0" i="0" dirty="0" err="1">
                <a:effectLst/>
                <a:latin typeface="-apple-system"/>
              </a:rPr>
              <a:t>evolutionary</a:t>
            </a:r>
            <a:r>
              <a:rPr lang="es-MX" b="0" i="0" dirty="0">
                <a:effectLst/>
                <a:latin typeface="-apple-system"/>
              </a:rPr>
              <a:t> </a:t>
            </a:r>
            <a:r>
              <a:rPr lang="es-MX" b="0" i="0" dirty="0" err="1">
                <a:effectLst/>
                <a:latin typeface="-apple-system"/>
              </a:rPr>
              <a:t>algorithms</a:t>
            </a:r>
            <a:r>
              <a:rPr lang="es-MX" b="0" i="0" dirty="0">
                <a:effectLst/>
                <a:latin typeface="-apple-system"/>
              </a:rPr>
              <a:t>: </a:t>
            </a:r>
            <a:r>
              <a:rPr lang="es-MX" b="0" i="0" dirty="0" err="1">
                <a:effectLst/>
                <a:latin typeface="-apple-system"/>
              </a:rPr>
              <a:t>an</a:t>
            </a:r>
            <a:r>
              <a:rPr lang="es-MX" b="0" i="0" dirty="0">
                <a:effectLst/>
                <a:latin typeface="-apple-system"/>
              </a:rPr>
              <a:t> </a:t>
            </a:r>
            <a:r>
              <a:rPr lang="es-MX" b="0" i="0" dirty="0" err="1">
                <a:effectLst/>
                <a:latin typeface="-apple-system"/>
              </a:rPr>
              <a:t>introduction</a:t>
            </a:r>
            <a:r>
              <a:rPr lang="es-MX" b="0" i="0" dirty="0">
                <a:effectLst/>
                <a:latin typeface="-apple-system"/>
              </a:rPr>
              <a:t>. En Wang, L., Ng, A. H. C. y </a:t>
            </a:r>
            <a:r>
              <a:rPr lang="es-MX" b="0" i="0" dirty="0" err="1">
                <a:effectLst/>
                <a:latin typeface="-apple-system"/>
              </a:rPr>
              <a:t>Deb</a:t>
            </a:r>
            <a:r>
              <a:rPr lang="es-MX" b="0" i="0" dirty="0">
                <a:effectLst/>
                <a:latin typeface="-apple-system"/>
              </a:rPr>
              <a:t>, K. (Eds.), </a:t>
            </a:r>
            <a:r>
              <a:rPr lang="es-MX" b="0" i="0" dirty="0" err="1">
                <a:effectLst/>
                <a:latin typeface="-apple-system"/>
              </a:rPr>
              <a:t>Multi-objective</a:t>
            </a:r>
            <a:r>
              <a:rPr lang="es-MX" b="0" i="0" dirty="0">
                <a:effectLst/>
                <a:latin typeface="-apple-system"/>
              </a:rPr>
              <a:t> </a:t>
            </a:r>
            <a:r>
              <a:rPr lang="es-MX" b="0" i="0" dirty="0" err="1">
                <a:effectLst/>
                <a:latin typeface="-apple-system"/>
              </a:rPr>
              <a:t>Evolutionary</a:t>
            </a:r>
            <a:r>
              <a:rPr lang="es-MX" b="0" i="0" dirty="0">
                <a:effectLst/>
                <a:latin typeface="-apple-system"/>
              </a:rPr>
              <a:t> </a:t>
            </a:r>
            <a:r>
              <a:rPr lang="es-MX" b="0" i="0" dirty="0" err="1">
                <a:effectLst/>
                <a:latin typeface="-apple-system"/>
              </a:rPr>
              <a:t>Optimisation</a:t>
            </a:r>
            <a:r>
              <a:rPr lang="es-MX" b="0" i="0" dirty="0">
                <a:effectLst/>
                <a:latin typeface="-apple-system"/>
              </a:rPr>
              <a:t> </a:t>
            </a:r>
            <a:r>
              <a:rPr lang="es-MX" b="0" i="0" dirty="0" err="1">
                <a:effectLst/>
                <a:latin typeface="-apple-system"/>
              </a:rPr>
              <a:t>for</a:t>
            </a:r>
            <a:r>
              <a:rPr lang="es-MX" b="0" i="0" dirty="0">
                <a:effectLst/>
                <a:latin typeface="-apple-system"/>
              </a:rPr>
              <a:t> </a:t>
            </a:r>
            <a:r>
              <a:rPr lang="es-MX" b="0" i="0" dirty="0" err="1">
                <a:effectLst/>
                <a:latin typeface="-apple-system"/>
              </a:rPr>
              <a:t>Product</a:t>
            </a:r>
            <a:r>
              <a:rPr lang="es-MX" b="0" i="0" dirty="0">
                <a:effectLst/>
                <a:latin typeface="-apple-system"/>
              </a:rPr>
              <a:t> </a:t>
            </a:r>
            <a:r>
              <a:rPr lang="es-MX" b="0" i="0" dirty="0" err="1">
                <a:effectLst/>
                <a:latin typeface="-apple-system"/>
              </a:rPr>
              <a:t>Design</a:t>
            </a:r>
            <a:r>
              <a:rPr lang="es-MX" b="0" i="0" dirty="0">
                <a:effectLst/>
                <a:latin typeface="-apple-system"/>
              </a:rPr>
              <a:t> and </a:t>
            </a:r>
            <a:r>
              <a:rPr lang="es-MX" b="0" i="0" dirty="0" err="1">
                <a:effectLst/>
                <a:latin typeface="-apple-system"/>
              </a:rPr>
              <a:t>Manufacturing</a:t>
            </a:r>
            <a:r>
              <a:rPr lang="es-MX" b="0" i="0" dirty="0">
                <a:effectLst/>
                <a:latin typeface="-apple-system"/>
              </a:rPr>
              <a:t> (pp. 3-34). Springer.</a:t>
            </a:r>
          </a:p>
          <a:p>
            <a:pPr algn="l"/>
            <a:r>
              <a:rPr lang="es-MX" b="0" i="0" dirty="0">
                <a:effectLst/>
                <a:latin typeface="-apple-system"/>
              </a:rPr>
              <a:t>Mitchell, M. (1998). </a:t>
            </a:r>
            <a:r>
              <a:rPr lang="es-MX" b="0" i="0" dirty="0" err="1">
                <a:effectLst/>
                <a:latin typeface="-apple-system"/>
              </a:rPr>
              <a:t>An</a:t>
            </a:r>
            <a:r>
              <a:rPr lang="es-MX" b="0" i="0" dirty="0">
                <a:effectLst/>
                <a:latin typeface="-apple-system"/>
              </a:rPr>
              <a:t> </a:t>
            </a:r>
            <a:r>
              <a:rPr lang="es-MX" b="0" i="0" dirty="0" err="1">
                <a:effectLst/>
                <a:latin typeface="-apple-system"/>
              </a:rPr>
              <a:t>introduction</a:t>
            </a:r>
            <a:r>
              <a:rPr lang="es-MX" b="0" i="0" dirty="0">
                <a:effectLst/>
                <a:latin typeface="-apple-system"/>
              </a:rPr>
              <a:t> </a:t>
            </a:r>
            <a:r>
              <a:rPr lang="es-MX" b="0" i="0" dirty="0" err="1">
                <a:effectLst/>
                <a:latin typeface="-apple-system"/>
              </a:rPr>
              <a:t>to</a:t>
            </a:r>
            <a:r>
              <a:rPr lang="es-MX" b="0" i="0" dirty="0">
                <a:effectLst/>
                <a:latin typeface="-apple-system"/>
              </a:rPr>
              <a:t> </a:t>
            </a:r>
            <a:r>
              <a:rPr lang="es-MX" b="0" i="0" dirty="0" err="1">
                <a:effectLst/>
                <a:latin typeface="-apple-system"/>
              </a:rPr>
              <a:t>genetic</a:t>
            </a:r>
            <a:r>
              <a:rPr lang="es-MX" b="0" i="0" dirty="0">
                <a:effectLst/>
                <a:latin typeface="-apple-system"/>
              </a:rPr>
              <a:t> </a:t>
            </a:r>
            <a:r>
              <a:rPr lang="es-MX" b="0" i="0" dirty="0" err="1">
                <a:effectLst/>
                <a:latin typeface="-apple-system"/>
              </a:rPr>
              <a:t>algorithms</a:t>
            </a:r>
            <a:r>
              <a:rPr lang="es-MX" b="0" i="0" dirty="0">
                <a:effectLst/>
                <a:latin typeface="-apple-system"/>
              </a:rPr>
              <a:t>. MIT </a:t>
            </a:r>
            <a:r>
              <a:rPr lang="es-MX" b="0" i="0" dirty="0" err="1">
                <a:effectLst/>
                <a:latin typeface="-apple-system"/>
              </a:rPr>
              <a:t>press</a:t>
            </a:r>
            <a:r>
              <a:rPr lang="es-MX" b="0" i="0" dirty="0">
                <a:effectLst/>
                <a:latin typeface="-apple-system"/>
              </a:rPr>
              <a:t>.</a:t>
            </a:r>
          </a:p>
          <a:p>
            <a:pPr algn="l"/>
            <a:r>
              <a:rPr lang="es-MX" b="0" i="0" dirty="0">
                <a:effectLst/>
                <a:latin typeface="-apple-system"/>
              </a:rPr>
              <a:t>Rabanal, P., Rodríguez, I. y Rubio, F. (2007). Algoritmos genéticos y su aplicación en ingeniería. Revista Iberoamericana de Automática e Informática Industrial, 4(1), 5-12.</a:t>
            </a:r>
          </a:p>
          <a:p>
            <a:pPr algn="l"/>
            <a:r>
              <a:rPr lang="es-MX" b="0" i="0" dirty="0" err="1">
                <a:effectLst/>
                <a:latin typeface="-apple-system"/>
              </a:rPr>
              <a:t>Whitley</a:t>
            </a:r>
            <a:r>
              <a:rPr lang="es-MX" b="0" i="0" dirty="0">
                <a:effectLst/>
                <a:latin typeface="-apple-system"/>
              </a:rPr>
              <a:t>, D. (1994). A </a:t>
            </a:r>
            <a:r>
              <a:rPr lang="es-MX" b="0" i="0" dirty="0" err="1">
                <a:effectLst/>
                <a:latin typeface="-apple-system"/>
              </a:rPr>
              <a:t>genetic</a:t>
            </a:r>
            <a:r>
              <a:rPr lang="es-MX" b="0" i="0" dirty="0">
                <a:effectLst/>
                <a:latin typeface="-apple-system"/>
              </a:rPr>
              <a:t> </a:t>
            </a:r>
            <a:r>
              <a:rPr lang="es-MX" b="0" i="0" dirty="0" err="1">
                <a:effectLst/>
                <a:latin typeface="-apple-system"/>
              </a:rPr>
              <a:t>algorithm</a:t>
            </a:r>
            <a:r>
              <a:rPr lang="es-MX" b="0" i="0" dirty="0">
                <a:effectLst/>
                <a:latin typeface="-apple-system"/>
              </a:rPr>
              <a:t> tutorial. </a:t>
            </a:r>
            <a:r>
              <a:rPr lang="es-MX" b="0" i="0" dirty="0" err="1">
                <a:effectLst/>
                <a:latin typeface="-apple-system"/>
              </a:rPr>
              <a:t>Statistics</a:t>
            </a:r>
            <a:r>
              <a:rPr lang="es-MX" b="0" i="0" dirty="0">
                <a:effectLst/>
                <a:latin typeface="-apple-system"/>
              </a:rPr>
              <a:t> and </a:t>
            </a:r>
            <a:r>
              <a:rPr lang="es-MX" b="0" i="0" dirty="0" err="1">
                <a:effectLst/>
                <a:latin typeface="-apple-system"/>
              </a:rPr>
              <a:t>computing</a:t>
            </a:r>
            <a:r>
              <a:rPr lang="es-MX" b="0" i="0" dirty="0">
                <a:effectLst/>
                <a:latin typeface="-apple-system"/>
              </a:rPr>
              <a:t>, 4(2), 65-85.</a:t>
            </a:r>
          </a:p>
          <a:p>
            <a:endParaRPr lang="es-MX" dirty="0"/>
          </a:p>
        </p:txBody>
      </p:sp>
    </p:spTree>
    <p:extLst>
      <p:ext uri="{BB962C8B-B14F-4D97-AF65-F5344CB8AC3E}">
        <p14:creationId xmlns:p14="http://schemas.microsoft.com/office/powerpoint/2010/main" val="3587808272"/>
      </p:ext>
    </p:extLst>
  </p:cSld>
  <p:clrMapOvr>
    <a:masterClrMapping/>
  </p:clrMapOvr>
</p:sld>
</file>

<file path=ppt/theme/theme1.xml><?xml version="1.0" encoding="utf-8"?>
<a:theme xmlns:a="http://schemas.openxmlformats.org/drawingml/2006/main" name="RegattaVTI">
  <a:themeElements>
    <a:clrScheme name="AnalogousFromRegularSeedRightStep">
      <a:dk1>
        <a:srgbClr val="000000"/>
      </a:dk1>
      <a:lt1>
        <a:srgbClr val="FFFFFF"/>
      </a:lt1>
      <a:dk2>
        <a:srgbClr val="1B2131"/>
      </a:dk2>
      <a:lt2>
        <a:srgbClr val="F2F0F3"/>
      </a:lt2>
      <a:accent1>
        <a:srgbClr val="74AF45"/>
      </a:accent1>
      <a:accent2>
        <a:srgbClr val="3EB13B"/>
      </a:accent2>
      <a:accent3>
        <a:srgbClr val="47B572"/>
      </a:accent3>
      <a:accent4>
        <a:srgbClr val="3BB19A"/>
      </a:accent4>
      <a:accent5>
        <a:srgbClr val="4DA9C3"/>
      </a:accent5>
      <a:accent6>
        <a:srgbClr val="3B66B1"/>
      </a:accent6>
      <a:hlink>
        <a:srgbClr val="8E4CC3"/>
      </a:hlink>
      <a:folHlink>
        <a:srgbClr val="7F7F7F"/>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docProps/app.xml><?xml version="1.0" encoding="utf-8"?>
<Properties xmlns="http://schemas.openxmlformats.org/officeDocument/2006/extended-properties" xmlns:vt="http://schemas.openxmlformats.org/officeDocument/2006/docPropsVTypes">
  <TotalTime>56</TotalTime>
  <Words>1168</Words>
  <Application>Microsoft Office PowerPoint</Application>
  <PresentationFormat>Panorámica</PresentationFormat>
  <Paragraphs>22</Paragraphs>
  <Slides>4</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vt:i4>
      </vt:variant>
    </vt:vector>
  </HeadingPairs>
  <TitlesOfParts>
    <vt:vector size="8" baseType="lpstr">
      <vt:lpstr>-apple-system</vt:lpstr>
      <vt:lpstr>Arial</vt:lpstr>
      <vt:lpstr>Walbaum Display</vt:lpstr>
      <vt:lpstr>RegattaVTI</vt:lpstr>
      <vt:lpstr>遺伝的アルゴリズム</vt:lpstr>
      <vt:lpstr>遺伝的アルゴリズムとは何ですか?</vt:lpstr>
      <vt:lpstr>アプリケーション</vt:lpstr>
      <vt:lpstr>参考文献</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Algoritmos Genéticos </dc:title>
  <dc:creator>Felipe Becerra</dc:creator>
  <cp:lastModifiedBy>ARTEAGA CHAVEZ, JOSE ROBERTO</cp:lastModifiedBy>
  <cp:revision>1</cp:revision>
  <dcterms:created xsi:type="dcterms:W3CDTF">2024-01-26T18:58:04Z</dcterms:created>
  <dcterms:modified xsi:type="dcterms:W3CDTF">2024-01-26T19:58:26Z</dcterms:modified>
</cp:coreProperties>
</file>

<file path=docProps/thumbnail.jpeg>
</file>